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256" r:id="rId3"/>
    <p:sldId id="274" r:id="rId4"/>
    <p:sldId id="275" r:id="rId5"/>
    <p:sldId id="276" r:id="rId6"/>
    <p:sldId id="277" r:id="rId7"/>
    <p:sldId id="288" r:id="rId8"/>
    <p:sldId id="278" r:id="rId9"/>
    <p:sldId id="259" r:id="rId10"/>
    <p:sldId id="289" r:id="rId11"/>
    <p:sldId id="279" r:id="rId12"/>
    <p:sldId id="280" r:id="rId13"/>
    <p:sldId id="286" r:id="rId14"/>
    <p:sldId id="290" r:id="rId15"/>
    <p:sldId id="267" r:id="rId16"/>
    <p:sldId id="283" r:id="rId17"/>
    <p:sldId id="284" r:id="rId18"/>
    <p:sldId id="285" r:id="rId19"/>
    <p:sldId id="292" r:id="rId20"/>
    <p:sldId id="293" r:id="rId21"/>
    <p:sldId id="287" r:id="rId22"/>
    <p:sldId id="269" r:id="rId23"/>
    <p:sldId id="296" r:id="rId24"/>
    <p:sldId id="29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3C31B"/>
    <a:srgbClr val="52B410"/>
    <a:srgbClr val="F73109"/>
    <a:srgbClr val="000000"/>
    <a:srgbClr val="E4F91F"/>
    <a:srgbClr val="3333FF"/>
    <a:srgbClr val="CCCCFF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B9AB4A-8D03-4191-AF73-8101F81A2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5103B1-B452-405B-88AB-89FAA47AF9A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Copyright © 2005 Doan Van Hung - Khoa Lich Su - Dai hoc Quy Nhon 12/2005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121DF-2E5E-4F2E-AAD2-ED33C32E1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5AAC3-BF10-47F8-8F39-B18D40A4E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78B9E-3F8B-4E61-B294-FE32EB9AE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6A7A5-B5FB-4173-A606-4C71F5EE0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A7D92-124C-4CE3-A282-C0D2E4E9D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A7125-4336-4939-B29A-8AE61B825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8C053-616C-4DDA-83BA-39975B704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85E26-E493-4F30-A6E3-0141BDD11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3837D-14DF-4506-B1AE-A518A1336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AF6E8-5FA4-4770-B8F8-073FBAE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2F77E-5AEA-4C84-92A8-484E28670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857F8-2DD6-4C52-B04F-149D7F2F1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AA4A81-05FF-47DF-8F9D-480E00902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wmf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55650" y="2060575"/>
            <a:ext cx="7777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1/ Làm thế nào để biết một hòn đá có phải là đá vôi hay không?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124075" y="765175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684213" y="1412875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61CC2"/>
                </a:solidFill>
              </a:rPr>
              <a:t>Kiểm tra bài cũ: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55650" y="2852738"/>
            <a:ext cx="7921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Nhỏ giấm vào hòn đá nếu có sủi bọt và có khói bay lên thì đó là đá vôi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Kể tên một số loại gạch mà em biết?</a:t>
            </a:r>
          </a:p>
        </p:txBody>
      </p:sp>
      <p:pic>
        <p:nvPicPr>
          <p:cNvPr id="46083" name="Picture 3" descr="gach la d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194468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gach 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196975"/>
            <a:ext cx="19446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lat via h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268413"/>
            <a:ext cx="1728788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Luc-gi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860800"/>
            <a:ext cx="20875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0" y="2997200"/>
            <a:ext cx="2771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Gạch lá dừa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372225" y="321310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Gạch lát vỉa hè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987675" y="306863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Gạch lỗ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0" y="616585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Gạch lục giác (6 cạnh)</a:t>
            </a:r>
          </a:p>
        </p:txBody>
      </p:sp>
      <p:pic>
        <p:nvPicPr>
          <p:cNvPr id="46095" name="Picture 15" descr="gach bo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4221163"/>
            <a:ext cx="31670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4067175" y="616585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Gạch bông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7199313" y="6165850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Gạch men</a:t>
            </a:r>
          </a:p>
        </p:txBody>
      </p:sp>
      <p:pic>
        <p:nvPicPr>
          <p:cNvPr id="46099" name="Picture 19" descr="gach ho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4221163"/>
            <a:ext cx="16573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1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46089" grpId="0"/>
      <p:bldP spid="46090" grpId="0"/>
      <p:bldP spid="46091" grpId="0"/>
      <p:bldP spid="46096" grpId="0"/>
      <p:bldP spid="460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39750" y="69215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  <a:b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Gốm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xây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dựng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: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Gạch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ngói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36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36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1125538"/>
            <a:ext cx="89646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i="1">
                <a:solidFill>
                  <a:srgbClr val="0000FF"/>
                </a:solidFill>
              </a:rPr>
              <a:t>  </a:t>
            </a:r>
            <a:r>
              <a:rPr lang="en-US" sz="2300">
                <a:solidFill>
                  <a:srgbClr val="0000FF"/>
                </a:solidFill>
              </a:rPr>
              <a:t>Quan sát 3 hình và tìm hiểu trong hình 1,2</a:t>
            </a:r>
          </a:p>
          <a:p>
            <a:r>
              <a:rPr lang="en-US" sz="2300">
                <a:solidFill>
                  <a:srgbClr val="0000FF"/>
                </a:solidFill>
              </a:rPr>
              <a:t>-Loại gạch nào dùng để xây tường?</a:t>
            </a:r>
          </a:p>
          <a:p>
            <a:r>
              <a:rPr lang="en-US" sz="2300">
                <a:solidFill>
                  <a:srgbClr val="0000FF"/>
                </a:solidFill>
              </a:rPr>
              <a:t>-Loại gạch nào dùng để lát sàn nhà; lát sân hoặc vỉa hè; ốp tường?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492375"/>
            <a:ext cx="41751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2565400"/>
            <a:ext cx="3887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4437063"/>
            <a:ext cx="41338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84213" y="42926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Hình 1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659563" y="442595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Hình 2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203575" y="6491288"/>
            <a:ext cx="122396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Hình 3</a:t>
            </a:r>
          </a:p>
        </p:txBody>
      </p:sp>
      <p:pic>
        <p:nvPicPr>
          <p:cNvPr id="12301" name="Picture 13" descr="j029208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049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4" grpId="0"/>
      <p:bldP spid="31755" grpId="0"/>
      <p:bldP spid="317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4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341438"/>
            <a:ext cx="48260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5327650" y="1700213"/>
            <a:ext cx="3816350" cy="1727200"/>
          </a:xfrm>
          <a:prstGeom prst="ellipse">
            <a:avLst/>
          </a:prstGeom>
          <a:solidFill>
            <a:srgbClr val="FFCCFF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Gạch dùng để xây </a:t>
            </a:r>
            <a:r>
              <a:rPr lang="en-US" sz="2400" b="1">
                <a:solidFill>
                  <a:srgbClr val="3333CC"/>
                </a:solidFill>
              </a:rPr>
              <a:t>t</a:t>
            </a:r>
            <a:r>
              <a:rPr lang="vi-VN" sz="2400" b="1">
                <a:solidFill>
                  <a:srgbClr val="3333CC"/>
                </a:solidFill>
              </a:rPr>
              <a:t>ư</a:t>
            </a:r>
            <a:r>
              <a:rPr lang="en-US" sz="2400" b="1">
                <a:solidFill>
                  <a:srgbClr val="3333CC"/>
                </a:solidFill>
              </a:rPr>
              <a:t>ờng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39750" y="69215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  <a:b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Gốm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xây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dựng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: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Gạch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ngói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36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36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76700"/>
            <a:ext cx="46815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5003800" y="4437063"/>
            <a:ext cx="4140200" cy="1773237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i="1">
                <a:solidFill>
                  <a:srgbClr val="FF6600"/>
                </a:solidFill>
                <a:latin typeface="Times New Roman" pitchFamily="18" charset="0"/>
              </a:rPr>
              <a:t>Hình a</a:t>
            </a:r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 : Gạch để lát sân, vỉa hè</a:t>
            </a:r>
          </a:p>
          <a:p>
            <a:r>
              <a:rPr lang="en-US" sz="2000" i="1">
                <a:solidFill>
                  <a:srgbClr val="FF6600"/>
                </a:solidFill>
                <a:latin typeface="Times New Roman" pitchFamily="18" charset="0"/>
              </a:rPr>
              <a:t>Hình b</a:t>
            </a:r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 : Gạch </a:t>
            </a:r>
            <a:r>
              <a:rPr lang="en-US" sz="2000">
                <a:solidFill>
                  <a:srgbClr val="3333CC"/>
                </a:solidFill>
              </a:rPr>
              <a:t>dùng </a:t>
            </a:r>
            <a:r>
              <a:rPr lang="vi-VN" sz="2000">
                <a:solidFill>
                  <a:srgbClr val="3333CC"/>
                </a:solidFill>
              </a:rPr>
              <a:t>đ</a:t>
            </a:r>
            <a:r>
              <a:rPr lang="en-US" sz="2000">
                <a:solidFill>
                  <a:srgbClr val="3333CC"/>
                </a:solidFill>
              </a:rPr>
              <a:t>ể </a:t>
            </a:r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l</a:t>
            </a:r>
            <a:r>
              <a:rPr lang="en-US" sz="2000">
                <a:solidFill>
                  <a:srgbClr val="3333CC"/>
                </a:solidFill>
              </a:rPr>
              <a:t>ỏt sàn</a:t>
            </a:r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 nhà</a:t>
            </a:r>
          </a:p>
          <a:p>
            <a:r>
              <a:rPr lang="en-US" sz="2000" i="1">
                <a:solidFill>
                  <a:srgbClr val="FF6600"/>
                </a:solidFill>
                <a:latin typeface="Times New Roman" pitchFamily="18" charset="0"/>
              </a:rPr>
              <a:t>Hình c</a:t>
            </a:r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 : Gạch dùng để ốp tường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339975" y="6491288"/>
            <a:ext cx="28733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7" grpId="0" animBg="1"/>
      <p:bldP spid="327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4340" name="Picture 4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39750" y="69215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  <a:b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Gốm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xây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dựng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: </a:t>
            </a: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Gạch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ngói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32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32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116013" y="1844675"/>
            <a:ext cx="3887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</a:rPr>
              <a:t>Gạch dùng để làm gì?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684213" y="2565400"/>
            <a:ext cx="7775575" cy="25193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D60093"/>
                </a:solidFill>
              </a:rPr>
              <a:t>Gạch dùng để xây tường, lát sân, lát vỉa hè, lát sàn nhà,</a:t>
            </a:r>
          </a:p>
          <a:p>
            <a:r>
              <a:rPr lang="en-US" sz="2000" b="1">
                <a:solidFill>
                  <a:srgbClr val="D60093"/>
                </a:solidFill>
              </a:rPr>
              <a:t>ốp tường.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755650" y="3429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971550" y="36449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364" name="Picture 13" descr="gach8gocb 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0605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4" descr="121145469 gach thuy tinh trang tri CV-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98913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5" descr="gachdongtien 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2060575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6" descr="gach canh buom 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2060575"/>
            <a:ext cx="1236663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7" descr="tr tr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4076700"/>
            <a:ext cx="1725612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8" descr="trangtr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3713" y="4149725"/>
            <a:ext cx="172878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3132138" y="5876925"/>
            <a:ext cx="2592387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E4F9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Gạch trang trí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539750" y="69215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  <a:b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Gốm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xây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dựng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: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Gạch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ngói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36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36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5940425" y="2565400"/>
            <a:ext cx="16779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0" y="5084763"/>
            <a:ext cx="2771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Ngói bò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843213" y="515778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Ngói ri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011863" y="50847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Ngói Tây</a:t>
            </a:r>
          </a:p>
        </p:txBody>
      </p:sp>
      <p:pic>
        <p:nvPicPr>
          <p:cNvPr id="16398" name="Picture 14" descr="ngoi 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708275"/>
            <a:ext cx="24479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 descr="ngoi-b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636838"/>
            <a:ext cx="22320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39750" y="69215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  <a:b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Gốm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xây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dựng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: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Gạch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ngói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36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36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684213" y="1557338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</a:rPr>
              <a:t>Kể tên một số loại ngói mà em biết?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5" grpId="0"/>
      <p:bldP spid="163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7412" name="Picture 4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797425"/>
            <a:ext cx="76327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276475"/>
            <a:ext cx="7488237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1341438"/>
            <a:ext cx="89646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i="1">
                <a:solidFill>
                  <a:srgbClr val="0000FF"/>
                </a:solidFill>
              </a:rPr>
              <a:t>  </a:t>
            </a:r>
            <a:r>
              <a:rPr lang="en-US" sz="2000">
                <a:solidFill>
                  <a:srgbClr val="0000FF"/>
                </a:solidFill>
              </a:rPr>
              <a:t>Quan sát hình 4,5,6 và cho biết trong 3 loại ngói ở hình 4, loại nào dùng </a:t>
            </a:r>
          </a:p>
          <a:p>
            <a:r>
              <a:rPr lang="en-US" sz="2000">
                <a:solidFill>
                  <a:srgbClr val="0000FF"/>
                </a:solidFill>
              </a:rPr>
              <a:t>để lợp mái nhà ở hình 5 và 6?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211638" y="4365625"/>
            <a:ext cx="811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3333FF"/>
                </a:solidFill>
              </a:rPr>
              <a:t>Hình 4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268538" y="6669088"/>
            <a:ext cx="1079500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Hình 5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084888" y="6673850"/>
            <a:ext cx="115093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FF"/>
                </a:solidFill>
              </a:rPr>
              <a:t>Hình 6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39750" y="69215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  <a:b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Gốm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xây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dựng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: </a:t>
            </a: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Gạch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ngói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32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32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pic>
        <p:nvPicPr>
          <p:cNvPr id="17420" name="Picture 12" descr="j02920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049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pic>
        <p:nvPicPr>
          <p:cNvPr id="18437" name="Picture 5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15888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887413"/>
            <a:ext cx="7058025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644900"/>
            <a:ext cx="705802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2700338" y="2781300"/>
            <a:ext cx="3384550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2771775" y="2924175"/>
            <a:ext cx="4032250" cy="1225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  <p:bldP spid="368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4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060575"/>
            <a:ext cx="748823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AutoShape 6"/>
          <p:cNvSpPr>
            <a:spLocks noChangeArrowheads="1"/>
          </p:cNvSpPr>
          <p:nvPr/>
        </p:nvSpPr>
        <p:spPr bwMode="auto">
          <a:xfrm flipV="1">
            <a:off x="827088" y="5562600"/>
            <a:ext cx="7632700" cy="1295400"/>
          </a:xfrm>
          <a:prstGeom prst="cloudCallout">
            <a:avLst>
              <a:gd name="adj1" fmla="val -19657"/>
              <a:gd name="adj2" fmla="val 101593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sz="2400" b="1">
                <a:solidFill>
                  <a:srgbClr val="3333CC"/>
                </a:solidFill>
              </a:rPr>
              <a:t>Ngói dùng để lợp mái nhà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27088" y="1412875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</a:rPr>
              <a:t>Ngói dùng để làm gì?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39750" y="69215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  <a:b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Gốm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xây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dựng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: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Gạch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ngói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36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36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NGÓ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429000"/>
            <a:ext cx="4176713" cy="31686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51203" name="Picture 3" descr="ngói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429000"/>
            <a:ext cx="4176712" cy="31686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51204" name="Picture 4" descr="ngoi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60350"/>
            <a:ext cx="4103687" cy="296227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51205" name="Picture 5" descr="ngói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260350"/>
            <a:ext cx="4176713" cy="29527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24075" y="765175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84213" y="1412875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61CC2"/>
                </a:solidFill>
              </a:rPr>
              <a:t>Kiểm tra bài cũ: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11188" y="3573463"/>
            <a:ext cx="597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611188" y="1916113"/>
            <a:ext cx="727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61CC2"/>
                </a:solidFill>
              </a:rPr>
              <a:t>2/ Nêu một số tính chất của đá vôi.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900113" y="2420938"/>
            <a:ext cx="66246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D60093"/>
                </a:solidFill>
              </a:rPr>
              <a:t>Đá vôi không cứng lắm. Dưới tác dụng của axit thì đá vôi sủi bọt.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OOKANI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13684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57338"/>
            <a:ext cx="8229600" cy="576262"/>
          </a:xfrm>
          <a:noFill/>
        </p:spPr>
        <p:txBody>
          <a:bodyPr/>
          <a:lstStyle/>
          <a:p>
            <a:pPr eaLnBrk="1" hangingPunct="1"/>
            <a:r>
              <a:rPr lang="en-US" sz="3600" b="1" smtClean="0"/>
              <a:t>Phiếu bài tập</a:t>
            </a:r>
          </a:p>
        </p:txBody>
      </p:sp>
      <p:graphicFrame>
        <p:nvGraphicFramePr>
          <p:cNvPr id="52249" name="Group 25"/>
          <p:cNvGraphicFramePr>
            <a:graphicFrameLocks noGrp="1"/>
          </p:cNvGraphicFramePr>
          <p:nvPr>
            <p:ph idx="1"/>
          </p:nvPr>
        </p:nvGraphicFramePr>
        <p:xfrm>
          <a:off x="0" y="2420938"/>
          <a:ext cx="8964613" cy="4313237"/>
        </p:xfrm>
        <a:graphic>
          <a:graphicData uri="http://schemas.openxmlformats.org/drawingml/2006/table">
            <a:tbl>
              <a:tblPr/>
              <a:tblGrid>
                <a:gridCol w="2279650"/>
                <a:gridCol w="3613150"/>
                <a:gridCol w="3071813"/>
              </a:tblGrid>
              <a:tr h="10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Thí nghiệm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Mô tả hiện tượng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Giải thích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Kết luận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29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cs typeface="Arial" charset="0"/>
                        </a:rPr>
                        <a:t>Thả viên gạch hoặc ngói khô vào nước, nhận xét xem có hiện tượng gì xảy ra ?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Gi¶i thÝch hiÖn t­îng ®ã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2339975" y="3644900"/>
            <a:ext cx="35274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 Có nhiều bọt nhỏ từ </a:t>
            </a:r>
          </a:p>
          <a:p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mảnh  gạch, ngói  nổi</a:t>
            </a:r>
          </a:p>
          <a:p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lên mặt nước.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 Do đất sét không ép </a:t>
            </a:r>
          </a:p>
          <a:p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chặt  nên có nhiều lỗ nhỏ li</a:t>
            </a:r>
          </a:p>
          <a:p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ti, </a:t>
            </a:r>
            <a:r>
              <a:rPr lang="en-US" sz="2000">
                <a:solidFill>
                  <a:srgbClr val="3333CC"/>
                </a:solidFill>
              </a:rPr>
              <a:t>n</a:t>
            </a:r>
            <a:r>
              <a:rPr lang="vi-VN" sz="2000">
                <a:solidFill>
                  <a:srgbClr val="3333CC"/>
                </a:solidFill>
              </a:rPr>
              <a:t>ư</a:t>
            </a:r>
            <a:r>
              <a:rPr lang="en-US" sz="2000">
                <a:solidFill>
                  <a:srgbClr val="3333CC"/>
                </a:solidFill>
              </a:rPr>
              <a:t>ớc tràn vào </a:t>
            </a:r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đẩy không </a:t>
            </a:r>
          </a:p>
          <a:p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khí trong  đó ra và tạo thành </a:t>
            </a:r>
          </a:p>
          <a:p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những bọt khí.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5940425" y="3573463"/>
            <a:ext cx="320357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 Trong gạch, ngói có</a:t>
            </a:r>
          </a:p>
          <a:p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nhiều lỗ li ti.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3333CC"/>
                </a:solidFill>
                <a:latin typeface="Times New Roman" pitchFamily="18" charset="0"/>
              </a:rPr>
              <a:t> Gạch, ngói xốp, </a:t>
            </a:r>
            <a:r>
              <a:rPr lang="en-US" sz="2000">
                <a:solidFill>
                  <a:srgbClr val="3333CC"/>
                </a:solidFill>
              </a:rPr>
              <a:t>giòn,</a:t>
            </a:r>
          </a:p>
          <a:p>
            <a:r>
              <a:rPr lang="en-US" sz="2000">
                <a:solidFill>
                  <a:srgbClr val="3333CC"/>
                </a:solidFill>
              </a:rPr>
              <a:t> dễ vở.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539750" y="69215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  <a:b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Gốm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xây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dựng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: </a:t>
            </a: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Gạch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ngói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32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32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  <p:bldP spid="52242" grpId="0" autoUpdateAnimBg="0"/>
      <p:bldP spid="5224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22532" name="Picture 4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611188" y="2997200"/>
            <a:ext cx="7920037" cy="2160588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6600"/>
                </a:solidFill>
              </a:rPr>
              <a:t>Gạch, ngói thường xốp, có nhiều lỗ nhỏ li ti</a:t>
            </a:r>
          </a:p>
          <a:p>
            <a:pPr algn="ctr"/>
            <a:r>
              <a:rPr lang="en-US" sz="2800" b="1">
                <a:solidFill>
                  <a:srgbClr val="FF6600"/>
                </a:solidFill>
              </a:rPr>
              <a:t>chứa không khí, giòn, dễ vỡ.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1692275" y="1700213"/>
            <a:ext cx="5041900" cy="1152525"/>
          </a:xfrm>
          <a:prstGeom prst="wedgeRoundRectCallout">
            <a:avLst>
              <a:gd name="adj1" fmla="val -46412"/>
              <a:gd name="adj2" fmla="val 95181"/>
              <a:gd name="adj3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3333CC"/>
                </a:solidFill>
              </a:rPr>
              <a:t>Tính chất của gạch, ngói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39750" y="69215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  <a:b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Gốm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xây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dựng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: </a:t>
            </a: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Gạch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sz="20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ngói</a:t>
            </a:r>
            <a: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0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32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32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989138"/>
            <a:ext cx="8229600" cy="1439862"/>
          </a:xfrm>
        </p:spPr>
        <p:txBody>
          <a:bodyPr/>
          <a:lstStyle/>
          <a:p>
            <a:pPr algn="l" eaLnBrk="1" hangingPunct="1">
              <a:buFontTx/>
              <a:buChar char="-"/>
              <a:defRPr/>
            </a:pPr>
            <a:r>
              <a:rPr lang="en-US" sz="240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 đồ vật làm bằng đất sét nung không tráng men hoặc có tráng men sành, men sứ đều được gọi là đồ gốm.</a:t>
            </a:r>
            <a:br>
              <a:rPr lang="en-US" sz="240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Gạch, ngói được làm bằng đất sét nung ở nhiệt độ cao.</a:t>
            </a:r>
            <a:br>
              <a:rPr lang="en-US" sz="240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400" smtClean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8313" y="3716338"/>
            <a:ext cx="8207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Gạch, ngói thường dễ vỡ nên cần phải lưu ý trong khi vận chuyển.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9750" y="69215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  <a:b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Gốm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xây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dựng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: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Gạch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 </a:t>
            </a:r>
            <a:r>
              <a:rPr lang="en-US" sz="2400" b="1" dirty="0" err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ngói</a:t>
            </a:r>
            <a: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4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36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3600" b="1" dirty="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ngµy nhµgi¸oviÖt nam 20-11</a:t>
            </a:r>
          </a:p>
        </p:txBody>
      </p:sp>
      <p:sp>
        <p:nvSpPr>
          <p:cNvPr id="55298" name="WordArt 2"/>
          <p:cNvSpPr>
            <a:spLocks noChangeArrowheads="1" noChangeShapeType="1" noTextEdit="1"/>
          </p:cNvSpPr>
          <p:nvPr/>
        </p:nvSpPr>
        <p:spPr bwMode="auto">
          <a:xfrm>
            <a:off x="838200" y="3276600"/>
            <a:ext cx="7239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Arial"/>
                <a:cs typeface="Arial"/>
              </a:rPr>
              <a:t>Ai nhanh ai đúng?</a:t>
            </a:r>
            <a:endParaRPr lang="en-US" sz="2000" b="1" kern="10">
              <a:ln w="9525">
                <a:solidFill>
                  <a:srgbClr val="FFCCFF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35921" dir="2700000" algn="ctr" rotWithShape="0">
                  <a:schemeClr val="bg1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4580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29600" y="6477000"/>
            <a:ext cx="914400" cy="381000"/>
          </a:xfrm>
          <a:prstGeom prst="homePlate">
            <a:avLst>
              <a:gd name="adj" fmla="val 6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hlinkClick r:id="rId5" action="ppaction://hlinksldjump"/>
              </a:rPr>
              <a:t>Slide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438400" y="6096000"/>
            <a:ext cx="3657600" cy="457200"/>
          </a:xfrm>
          <a:prstGeom prst="rect">
            <a:avLst/>
          </a:prstGeom>
          <a:solidFill>
            <a:srgbClr val="F2FAA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FF0066"/>
              </a:solidFill>
            </a:endParaRPr>
          </a:p>
        </p:txBody>
      </p:sp>
      <p:pic>
        <p:nvPicPr>
          <p:cNvPr id="24582" name="Picture 5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629400" y="0"/>
            <a:ext cx="2514601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7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-4762" y="4348162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8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6634163" y="4348163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WordArt 9"/>
          <p:cNvSpPr>
            <a:spLocks noChangeArrowheads="1" noChangeShapeType="1" noTextEdit="1"/>
          </p:cNvSpPr>
          <p:nvPr/>
        </p:nvSpPr>
        <p:spPr bwMode="auto">
          <a:xfrm>
            <a:off x="2057400" y="1524000"/>
            <a:ext cx="5181600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Arial"/>
                <a:cs typeface="Arial"/>
              </a:rPr>
              <a:t>TRÒ CHƠI</a:t>
            </a:r>
            <a:endParaRPr lang="en-US" sz="2000" b="1" kern="10">
              <a:ln w="9525">
                <a:solidFill>
                  <a:srgbClr val="FFCCFF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35921" dir="2700000" algn="ctr" rotWithShape="0">
                  <a:schemeClr val="bg1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T D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T D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30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7812088" y="2276475"/>
            <a:ext cx="360362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7812088" y="3213100"/>
            <a:ext cx="360362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7812088" y="3716338"/>
            <a:ext cx="360362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66"/>
                </a:solidFill>
              </a:rPr>
              <a:t>Đ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7812088" y="2781300"/>
            <a:ext cx="360362" cy="288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66"/>
                </a:solidFill>
              </a:rPr>
              <a:t>S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7812088" y="4149725"/>
            <a:ext cx="360362" cy="288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66"/>
                </a:solidFill>
              </a:rPr>
              <a:t>S</a:t>
            </a:r>
          </a:p>
        </p:txBody>
      </p:sp>
      <p:sp>
        <p:nvSpPr>
          <p:cNvPr id="25607" name="Line 13"/>
          <p:cNvSpPr>
            <a:spLocks noChangeShapeType="1"/>
          </p:cNvSpPr>
          <p:nvPr/>
        </p:nvSpPr>
        <p:spPr bwMode="auto">
          <a:xfrm>
            <a:off x="719138" y="549275"/>
            <a:ext cx="0" cy="5976938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14"/>
          <p:cNvSpPr>
            <a:spLocks noChangeShapeType="1"/>
          </p:cNvSpPr>
          <p:nvPr/>
        </p:nvSpPr>
        <p:spPr bwMode="auto">
          <a:xfrm>
            <a:off x="107950" y="5373688"/>
            <a:ext cx="7848600" cy="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9" name="Picture 15" descr="natures1%20(12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41888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6"/>
          <p:cNvSpPr txBox="1">
            <a:spLocks noChangeArrowheads="1"/>
          </p:cNvSpPr>
          <p:nvPr/>
        </p:nvSpPr>
        <p:spPr bwMode="auto">
          <a:xfrm>
            <a:off x="1166813" y="280988"/>
            <a:ext cx="520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1476375" y="1484313"/>
            <a:ext cx="461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6600"/>
                </a:solidFill>
              </a:rPr>
              <a:t>Chọn đúng, sai ở mỗi câu sau: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1042988" y="2251075"/>
            <a:ext cx="6526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CC"/>
                </a:solidFill>
              </a:rPr>
              <a:t>1/ Các đồ vật làm bằng đất sét nung được gọi là đồ gốm</a:t>
            </a: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1042988" y="2682875"/>
            <a:ext cx="614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CC"/>
                </a:solidFill>
              </a:rPr>
              <a:t>2/ Gạch, ngói, nồi đất được gọi là đồ gốm  tráng men</a:t>
            </a: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042988" y="3644900"/>
            <a:ext cx="5889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>
                <a:solidFill>
                  <a:srgbClr val="3333CC"/>
                </a:solidFill>
              </a:rPr>
              <a:t>4/ Gạch, ngói thường xốp có lỗ nhỏ li ti, giòn dễ vỡ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1042988" y="4051300"/>
            <a:ext cx="2987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CC"/>
                </a:solidFill>
              </a:rPr>
              <a:t>5/ Gạch dùng để lợp nhà</a:t>
            </a: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1042988" y="3141663"/>
            <a:ext cx="561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CC"/>
                </a:solidFill>
              </a:rPr>
              <a:t>3/ Đồ sành đồ sứ được gọi là đồ gốm tráng men</a:t>
            </a:r>
          </a:p>
        </p:txBody>
      </p:sp>
      <p:sp>
        <p:nvSpPr>
          <p:cNvPr id="53272" name="WordArt 24"/>
          <p:cNvSpPr>
            <a:spLocks noChangeArrowheads="1" noChangeShapeType="1" noTextEdit="1"/>
          </p:cNvSpPr>
          <p:nvPr/>
        </p:nvSpPr>
        <p:spPr bwMode="auto">
          <a:xfrm>
            <a:off x="1763713" y="260350"/>
            <a:ext cx="44577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800" b="1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Arial"/>
                <a:cs typeface="Arial"/>
              </a:rPr>
              <a:t>Trò chơi: Ai nhanh ai đúng?</a:t>
            </a:r>
            <a:endParaRPr lang="en-US" sz="4800" b="1" kern="10">
              <a:ln w="9525">
                <a:solidFill>
                  <a:srgbClr val="FFCCFF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35921" dir="2700000" algn="ctr" rotWithShape="0">
                  <a:schemeClr val="bg1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T D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/>
      <p:bldP spid="53257" grpId="0" animBg="1"/>
      <p:bldP spid="53258" grpId="0" animBg="1"/>
      <p:bldP spid="53259" grpId="0" animBg="1"/>
      <p:bldP spid="53260" grpId="0" animBg="1"/>
      <p:bldP spid="53266" grpId="0"/>
      <p:bldP spid="53267" grpId="0"/>
      <p:bldP spid="53268" grpId="0"/>
      <p:bldP spid="53269" grpId="0"/>
      <p:bldP spid="53270" grpId="0"/>
      <p:bldP spid="53271" grpId="0"/>
      <p:bldP spid="532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124075" y="765175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84213" y="2205038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61CC2"/>
                </a:solidFill>
              </a:rPr>
              <a:t>3/ Đá vôi có thể dùng để làm gì?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9750" y="2708275"/>
            <a:ext cx="7921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</a:t>
            </a:r>
            <a:r>
              <a:rPr lang="en-US" sz="240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Đá vôi được dùng để: nung vôi, lát đường, xây nhà, sản xuất xi măng, làm phấn viết, tạc tượng, tạc đồ lưu niệm…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684213" y="1412875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61CC2"/>
                </a:solidFill>
              </a:rPr>
              <a:t>Kiểm tra bài cũ: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11188" y="6921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11188" y="6921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627313" y="1125538"/>
            <a:ext cx="4321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Gốm xây dựng : Gạch, ngói</a:t>
            </a:r>
          </a:p>
          <a:p>
            <a:pPr>
              <a:spcBef>
                <a:spcPct val="50000"/>
              </a:spcBef>
              <a:defRPr/>
            </a:pPr>
            <a:endParaRPr lang="en-US" sz="240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5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11188" y="6921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Gốm xây dựng : Gạch, ngói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400" b="1">
              <a:solidFill>
                <a:srgbClr val="061CC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258888" y="1773238"/>
            <a:ext cx="626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Hình ảnh một số đồ gốm: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827088" y="414972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Bộ ấm chén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779838" y="42211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Lọ hoa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755650" y="6308725"/>
            <a:ext cx="9366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Gạch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348038" y="6308725"/>
            <a:ext cx="1295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Chén, đĩa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6732588" y="6308725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Nồi đất</a:t>
            </a:r>
          </a:p>
        </p:txBody>
      </p:sp>
      <p:pic>
        <p:nvPicPr>
          <p:cNvPr id="7181" name="Picture 18" descr="Giá để bát đĩa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581525"/>
            <a:ext cx="28082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AutoShape 20" descr="Z"/>
          <p:cNvSpPr>
            <a:spLocks noChangeAspect="1" noChangeArrowheads="1"/>
          </p:cNvSpPr>
          <p:nvPr/>
        </p:nvSpPr>
        <p:spPr bwMode="auto">
          <a:xfrm>
            <a:off x="3635375" y="42211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83" name="Picture 21" descr="1282971369_116266349_1-Hinh-anh-ca--m-chen-Bat-da-coc-su-Lo-hoa-su-in-logo-12829713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420938"/>
            <a:ext cx="25923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2" descr="1281554532_113503103_2-Hinh-anh-ca--Lo-hoa-men-ket-tinh-gom-su-Bat-Trang-12815545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420938"/>
            <a:ext cx="28082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3" descr="ANd9GcRULfbOkdLktAVTTLlOGEKsL_0pH86TNFcaaSsXjaqa5LquEjM&amp;t=1&amp;usg=__NfQWztk8pZs9SZm8oiwTh4DL2W0=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4508500"/>
            <a:ext cx="24479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5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6588125" y="1916113"/>
            <a:ext cx="167798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26" descr="gach l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4508500"/>
            <a:ext cx="19446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7019925" y="4076700"/>
            <a:ext cx="79216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Ngói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29710" grpId="0"/>
      <p:bldP spid="29711" grpId="0" animBg="1"/>
      <p:bldP spid="29712" grpId="0" animBg="1"/>
      <p:bldP spid="29713" grpId="0"/>
      <p:bldP spid="297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11188" y="6921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Gốm xây dựng : Gạch, ngói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400" b="1">
              <a:solidFill>
                <a:srgbClr val="061CC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0" y="1773238"/>
            <a:ext cx="7812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Gạch, ngói, nồi đất khác đồ sành sứ ở điểm nào?</a:t>
            </a:r>
            <a:r>
              <a:rPr lang="en-US" sz="280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827088" y="414972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Bộ ấm chén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779838" y="42211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Lọ hoa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55650" y="6308725"/>
            <a:ext cx="9366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Gạch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348038" y="6308725"/>
            <a:ext cx="1295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Chén, đĩa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732588" y="6308725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Nồi đất</a:t>
            </a:r>
          </a:p>
        </p:txBody>
      </p:sp>
      <p:pic>
        <p:nvPicPr>
          <p:cNvPr id="8205" name="Picture 13" descr="Giá để bát đĩa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581525"/>
            <a:ext cx="28082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AutoShape 14" descr="Z"/>
          <p:cNvSpPr>
            <a:spLocks noChangeAspect="1" noChangeArrowheads="1"/>
          </p:cNvSpPr>
          <p:nvPr/>
        </p:nvSpPr>
        <p:spPr bwMode="auto">
          <a:xfrm>
            <a:off x="3635375" y="42211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07" name="Picture 15" descr="1282971369_116266349_1-Hinh-anh-ca--m-chen-Bat-da-coc-su-Lo-hoa-su-in-logo-12829713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420938"/>
            <a:ext cx="25923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6" descr="1281554532_113503103_2-Hinh-anh-ca--Lo-hoa-men-ket-tinh-gom-su-Bat-Trang-12815545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420938"/>
            <a:ext cx="28082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ANd9GcRULfbOkdLktAVTTLlOGEKsL_0pH86TNFcaaSsXjaqa5LquEjM&amp;t=1&amp;usg=__NfQWztk8pZs9SZm8oiwTh4DL2W0=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4508500"/>
            <a:ext cx="24479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6948488" y="1916113"/>
            <a:ext cx="1677987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 descr="gach l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4508500"/>
            <a:ext cx="19446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7596188" y="4076700"/>
            <a:ext cx="79216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Ngói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11188" y="6921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Gốm xây dựng : Gạch, ngói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400" b="1">
              <a:solidFill>
                <a:srgbClr val="061CC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68313" y="26368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Gạch, ngói, nồi đất được làm từ đất sét, nung ở nhiệt độ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cao và không tráng men.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Đồ sành, sứ đều là những đồ gốm được tráng 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5573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Tất cả các loại đồ gốm đều được làm bằng gì?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2852738"/>
            <a:ext cx="7777162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>
                <a:solidFill>
                  <a:srgbClr val="F731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  </a:t>
            </a:r>
            <a:r>
              <a:rPr lang="en-US" sz="24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Các đồ vật được làm bằng đất sét nung không tráng men hoặc có tráng men sành, men sứ đều được gọi là đồ gốm.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914400" y="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843213" y="549275"/>
            <a:ext cx="4176712" cy="865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KHOA HỌC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>
                <a:solidFill>
                  <a:srgbClr val="061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Gốm xây dựng : Gạch, ngói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400" b="1">
              <a:solidFill>
                <a:srgbClr val="061CC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801</Words>
  <Application>Microsoft Office PowerPoint</Application>
  <PresentationFormat>On-screen Show (4:3)</PresentationFormat>
  <Paragraphs>164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.VnTime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Tất cả các loại đồ gốm đều được làm bằng gì?</vt:lpstr>
      <vt:lpstr>Kể tên một số loại gạch mà em biết?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Phiếu bài tập</vt:lpstr>
      <vt:lpstr>Slide 21</vt:lpstr>
      <vt:lpstr>Các đồ vật làm bằng đất sét nung không tráng men hoặc có tráng men sành, men sứ đều được gọi là đồ gốm.  - Gạch, ngói được làm bằng đất sét nung ở nhiệt độ cao. </vt:lpstr>
      <vt:lpstr>Slide 23</vt:lpstr>
      <vt:lpstr>Slide 24</vt:lpstr>
    </vt:vector>
  </TitlesOfParts>
  <Company>Di động : 0977109044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Thạc sĩ Nguyễn Hữu Ánh </dc:creator>
  <cp:lastModifiedBy>CSTeam</cp:lastModifiedBy>
  <cp:revision>33</cp:revision>
  <dcterms:created xsi:type="dcterms:W3CDTF">2008-11-28T15:15:04Z</dcterms:created>
  <dcterms:modified xsi:type="dcterms:W3CDTF">2016-06-30T02:35:31Z</dcterms:modified>
</cp:coreProperties>
</file>